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Lst>
  <p:sldSz cx="18288000" cy="21374100"/>
  <p:notesSz cx="6858000" cy="9144000"/>
  <p:embeddedFontLst>
    <p:embeddedFont>
      <p:font typeface="The Youngest Serif" charset="1" panose="00000500000000000000"/>
      <p:regular r:id="rId10"/>
    </p:embeddedFont>
    <p:embeddedFont>
      <p:font typeface="Boston Angel" charset="1" panose="00000000000000000000"/>
      <p:regular r:id="rId11"/>
    </p:embeddedFont>
    <p:embeddedFont>
      <p:font typeface="Inria Serif" charset="1" panose="00000000000000000000"/>
      <p:regular r:id="rId12"/>
    </p:embeddedFont>
    <p:embeddedFont>
      <p:font typeface="Cerebri" charset="1" panose="00000500000000000000"/>
      <p:regular r:id="rId13"/>
    </p:embeddedFont>
    <p:embeddedFont>
      <p:font typeface="Inria Serif Bold Italics" charset="1" panose="00000000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png" Type="http://schemas.openxmlformats.org/officeDocument/2006/relationships/image"/><Relationship Id="rId12" Target="../media/image13.png" Type="http://schemas.openxmlformats.org/officeDocument/2006/relationships/image"/><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9.png" Type="http://schemas.openxmlformats.org/officeDocument/2006/relationships/image"/><Relationship Id="rId9" Target="../media/image10.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5C518">
                <a:alpha val="100000"/>
              </a:srgbClr>
            </a:gs>
            <a:gs pos="100000">
              <a:srgbClr val="FFFFFF">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4174800" y="-381000"/>
            <a:ext cx="9610725" cy="13725525"/>
            <a:chOff x="0" y="0"/>
            <a:chExt cx="12814300" cy="18300700"/>
          </a:xfrm>
        </p:grpSpPr>
        <p:sp>
          <p:nvSpPr>
            <p:cNvPr name="Freeform 3" id="3"/>
            <p:cNvSpPr/>
            <p:nvPr/>
          </p:nvSpPr>
          <p:spPr>
            <a:xfrm flipH="false" flipV="false" rot="0">
              <a:off x="0" y="0"/>
              <a:ext cx="12814300" cy="18300700"/>
            </a:xfrm>
            <a:custGeom>
              <a:avLst/>
              <a:gdLst/>
              <a:ahLst/>
              <a:cxnLst/>
              <a:rect r="r" b="b" t="t" l="l"/>
              <a:pathLst>
                <a:path h="18300700" w="12814300">
                  <a:moveTo>
                    <a:pt x="6407150" y="0"/>
                  </a:moveTo>
                  <a:cubicBezTo>
                    <a:pt x="2868579" y="0"/>
                    <a:pt x="0" y="4096751"/>
                    <a:pt x="0" y="9150350"/>
                  </a:cubicBezTo>
                  <a:cubicBezTo>
                    <a:pt x="0" y="14203949"/>
                    <a:pt x="2868579" y="18300700"/>
                    <a:pt x="6407150" y="18300700"/>
                  </a:cubicBezTo>
                  <a:cubicBezTo>
                    <a:pt x="9945721" y="18300700"/>
                    <a:pt x="12814300" y="14203949"/>
                    <a:pt x="12814300" y="9150350"/>
                  </a:cubicBezTo>
                  <a:cubicBezTo>
                    <a:pt x="12814300" y="4096751"/>
                    <a:pt x="9945721" y="0"/>
                    <a:pt x="6407150" y="0"/>
                  </a:cubicBezTo>
                  <a:close/>
                </a:path>
              </a:pathLst>
            </a:custGeom>
            <a:solidFill>
              <a:srgbClr val="F5D442">
                <a:alpha val="24706"/>
              </a:srgbClr>
            </a:solidFill>
          </p:spPr>
        </p:sp>
        <p:sp>
          <p:nvSpPr>
            <p:cNvPr name="TextBox 4" id="4"/>
            <p:cNvSpPr txBox="true"/>
            <p:nvPr/>
          </p:nvSpPr>
          <p:spPr>
            <a:xfrm>
              <a:off x="0" y="-38100"/>
              <a:ext cx="12814300" cy="18338800"/>
            </a:xfrm>
            <a:prstGeom prst="rect">
              <a:avLst/>
            </a:prstGeom>
          </p:spPr>
          <p:txBody>
            <a:bodyPr anchor="ctr" rtlCol="false" tIns="50800" lIns="50800" bIns="50800" rIns="50800"/>
            <a:lstStyle/>
            <a:p>
              <a:pPr algn="l">
                <a:lnSpc>
                  <a:spcPts val="1679"/>
                </a:lnSpc>
              </a:pPr>
            </a:p>
          </p:txBody>
        </p:sp>
      </p:grpSp>
      <p:grpSp>
        <p:nvGrpSpPr>
          <p:cNvPr name="Group 5" id="5"/>
          <p:cNvGrpSpPr/>
          <p:nvPr/>
        </p:nvGrpSpPr>
        <p:grpSpPr>
          <a:xfrm rot="0">
            <a:off x="4365300" y="-190500"/>
            <a:ext cx="9229725" cy="13344525"/>
            <a:chOff x="0" y="0"/>
            <a:chExt cx="12306300" cy="17792700"/>
          </a:xfrm>
        </p:grpSpPr>
        <p:sp>
          <p:nvSpPr>
            <p:cNvPr name="Freeform 6" id="6"/>
            <p:cNvSpPr/>
            <p:nvPr/>
          </p:nvSpPr>
          <p:spPr>
            <a:xfrm flipH="false" flipV="false" rot="0">
              <a:off x="0" y="0"/>
              <a:ext cx="12306300" cy="17792700"/>
            </a:xfrm>
            <a:custGeom>
              <a:avLst/>
              <a:gdLst/>
              <a:ahLst/>
              <a:cxnLst/>
              <a:rect r="r" b="b" t="t" l="l"/>
              <a:pathLst>
                <a:path h="17792700" w="12306300">
                  <a:moveTo>
                    <a:pt x="6153150" y="0"/>
                  </a:moveTo>
                  <a:cubicBezTo>
                    <a:pt x="2754859" y="0"/>
                    <a:pt x="0" y="3983032"/>
                    <a:pt x="0" y="8896350"/>
                  </a:cubicBezTo>
                  <a:cubicBezTo>
                    <a:pt x="0" y="13809669"/>
                    <a:pt x="2754859" y="17792700"/>
                    <a:pt x="6153150" y="17792700"/>
                  </a:cubicBezTo>
                  <a:cubicBezTo>
                    <a:pt x="9551441" y="17792700"/>
                    <a:pt x="12306300" y="13809669"/>
                    <a:pt x="12306300" y="8896350"/>
                  </a:cubicBezTo>
                  <a:cubicBezTo>
                    <a:pt x="12306300" y="3983032"/>
                    <a:pt x="9551441" y="0"/>
                    <a:pt x="6153150" y="0"/>
                  </a:cubicBezTo>
                  <a:close/>
                </a:path>
              </a:pathLst>
            </a:custGeom>
            <a:solidFill>
              <a:srgbClr val="F5E066">
                <a:alpha val="34902"/>
              </a:srgbClr>
            </a:solidFill>
          </p:spPr>
        </p:sp>
        <p:sp>
          <p:nvSpPr>
            <p:cNvPr name="TextBox 7" id="7"/>
            <p:cNvSpPr txBox="true"/>
            <p:nvPr/>
          </p:nvSpPr>
          <p:spPr>
            <a:xfrm>
              <a:off x="0" y="-38100"/>
              <a:ext cx="12306300" cy="17830800"/>
            </a:xfrm>
            <a:prstGeom prst="rect">
              <a:avLst/>
            </a:prstGeom>
          </p:spPr>
          <p:txBody>
            <a:bodyPr anchor="ctr" rtlCol="false" tIns="50800" lIns="50800" bIns="50800" rIns="50800"/>
            <a:lstStyle/>
            <a:p>
              <a:pPr algn="l">
                <a:lnSpc>
                  <a:spcPts val="1679"/>
                </a:lnSpc>
              </a:pPr>
            </a:p>
          </p:txBody>
        </p:sp>
      </p:grpSp>
      <p:grpSp>
        <p:nvGrpSpPr>
          <p:cNvPr name="Group 8" id="8"/>
          <p:cNvGrpSpPr/>
          <p:nvPr/>
        </p:nvGrpSpPr>
        <p:grpSpPr>
          <a:xfrm rot="0">
            <a:off x="4505355" y="-381000"/>
            <a:ext cx="9039225" cy="13154025"/>
            <a:chOff x="0" y="0"/>
            <a:chExt cx="12052300" cy="17538700"/>
          </a:xfrm>
        </p:grpSpPr>
        <p:sp>
          <p:nvSpPr>
            <p:cNvPr name="Freeform 9" id="9"/>
            <p:cNvSpPr/>
            <p:nvPr/>
          </p:nvSpPr>
          <p:spPr>
            <a:xfrm flipH="false" flipV="false" rot="0">
              <a:off x="0" y="0"/>
              <a:ext cx="12052300" cy="17538700"/>
            </a:xfrm>
            <a:custGeom>
              <a:avLst/>
              <a:gdLst/>
              <a:ahLst/>
              <a:cxnLst/>
              <a:rect r="r" b="b" t="t" l="l"/>
              <a:pathLst>
                <a:path h="17538700" w="12052300">
                  <a:moveTo>
                    <a:pt x="6026150" y="0"/>
                  </a:moveTo>
                  <a:cubicBezTo>
                    <a:pt x="2697999" y="0"/>
                    <a:pt x="0" y="3926172"/>
                    <a:pt x="0" y="8769350"/>
                  </a:cubicBezTo>
                  <a:cubicBezTo>
                    <a:pt x="0" y="13612527"/>
                    <a:pt x="2697999" y="17538700"/>
                    <a:pt x="6026150" y="17538700"/>
                  </a:cubicBezTo>
                  <a:cubicBezTo>
                    <a:pt x="9354300" y="17538700"/>
                    <a:pt x="12052300" y="13612527"/>
                    <a:pt x="12052300" y="8769350"/>
                  </a:cubicBezTo>
                  <a:cubicBezTo>
                    <a:pt x="12052300" y="3926172"/>
                    <a:pt x="9354300" y="0"/>
                    <a:pt x="6026150" y="0"/>
                  </a:cubicBezTo>
                  <a:close/>
                </a:path>
              </a:pathLst>
            </a:custGeom>
            <a:solidFill>
              <a:srgbClr val="FFFFFF">
                <a:alpha val="40000"/>
              </a:srgbClr>
            </a:solidFill>
          </p:spPr>
        </p:sp>
        <p:sp>
          <p:nvSpPr>
            <p:cNvPr name="TextBox 10" id="10"/>
            <p:cNvSpPr txBox="true"/>
            <p:nvPr/>
          </p:nvSpPr>
          <p:spPr>
            <a:xfrm>
              <a:off x="0" y="-38100"/>
              <a:ext cx="12052300" cy="17576800"/>
            </a:xfrm>
            <a:prstGeom prst="rect">
              <a:avLst/>
            </a:prstGeom>
          </p:spPr>
          <p:txBody>
            <a:bodyPr anchor="ctr" rtlCol="false" tIns="50800" lIns="50800" bIns="50800" rIns="50800"/>
            <a:lstStyle/>
            <a:p>
              <a:pPr algn="l">
                <a:lnSpc>
                  <a:spcPts val="1679"/>
                </a:lnSpc>
              </a:pPr>
            </a:p>
          </p:txBody>
        </p:sp>
      </p:grpSp>
      <p:sp>
        <p:nvSpPr>
          <p:cNvPr name="TextBox 11" id="11"/>
          <p:cNvSpPr txBox="true"/>
          <p:nvPr/>
        </p:nvSpPr>
        <p:spPr>
          <a:xfrm rot="0">
            <a:off x="3825956" y="13886577"/>
            <a:ext cx="10641787" cy="1105153"/>
          </a:xfrm>
          <a:prstGeom prst="rect">
            <a:avLst/>
          </a:prstGeom>
        </p:spPr>
        <p:txBody>
          <a:bodyPr anchor="t" rtlCol="false" tIns="0" lIns="0" bIns="0" rIns="0">
            <a:spAutoFit/>
          </a:bodyPr>
          <a:lstStyle/>
          <a:p>
            <a:pPr algn="ctr" marL="0" indent="0" lvl="0">
              <a:lnSpc>
                <a:spcPts val="8259"/>
              </a:lnSpc>
              <a:spcBef>
                <a:spcPct val="0"/>
              </a:spcBef>
            </a:pPr>
            <a:r>
              <a:rPr lang="en-US" sz="8259" strike="noStrike" u="none">
                <a:solidFill>
                  <a:srgbClr val="2D5A3A"/>
                </a:solidFill>
                <a:latin typeface="The Youngest Serif"/>
                <a:ea typeface="The Youngest Serif"/>
                <a:cs typeface="The Youngest Serif"/>
                <a:sym typeface="The Youngest Serif"/>
              </a:rPr>
              <a:t>Master Spiritual Healer</a:t>
            </a:r>
          </a:p>
        </p:txBody>
      </p:sp>
      <p:sp>
        <p:nvSpPr>
          <p:cNvPr name="TextBox 12" id="12"/>
          <p:cNvSpPr txBox="true"/>
          <p:nvPr/>
        </p:nvSpPr>
        <p:spPr>
          <a:xfrm rot="0">
            <a:off x="5110265" y="13074590"/>
            <a:ext cx="8073170" cy="694440"/>
          </a:xfrm>
          <a:prstGeom prst="rect">
            <a:avLst/>
          </a:prstGeom>
        </p:spPr>
        <p:txBody>
          <a:bodyPr anchor="t" rtlCol="false" tIns="0" lIns="0" bIns="0" rIns="0">
            <a:spAutoFit/>
          </a:bodyPr>
          <a:lstStyle/>
          <a:p>
            <a:pPr algn="ctr" marL="0" indent="0" lvl="0">
              <a:lnSpc>
                <a:spcPts val="5215"/>
              </a:lnSpc>
              <a:spcBef>
                <a:spcPct val="0"/>
              </a:spcBef>
            </a:pPr>
            <a:r>
              <a:rPr lang="en-US" sz="5215" strike="noStrike" u="none">
                <a:solidFill>
                  <a:srgbClr val="2D5A3A"/>
                </a:solidFill>
                <a:latin typeface="The Youngest Serif"/>
                <a:ea typeface="The Youngest Serif"/>
                <a:cs typeface="The Youngest Serif"/>
                <a:sym typeface="The Youngest Serif"/>
              </a:rPr>
              <a:t>Dr. Anupama Sharma</a:t>
            </a:r>
          </a:p>
        </p:txBody>
      </p:sp>
      <p:sp>
        <p:nvSpPr>
          <p:cNvPr name="Freeform 13" id="13"/>
          <p:cNvSpPr/>
          <p:nvPr/>
        </p:nvSpPr>
        <p:spPr>
          <a:xfrm flipH="false" flipV="false" rot="0">
            <a:off x="7124333" y="11058588"/>
            <a:ext cx="1771650" cy="533400"/>
          </a:xfrm>
          <a:custGeom>
            <a:avLst/>
            <a:gdLst/>
            <a:ahLst/>
            <a:cxnLst/>
            <a:rect r="r" b="b" t="t" l="l"/>
            <a:pathLst>
              <a:path h="533400" w="1771650">
                <a:moveTo>
                  <a:pt x="0" y="0"/>
                </a:moveTo>
                <a:lnTo>
                  <a:pt x="1771650" y="0"/>
                </a:lnTo>
                <a:lnTo>
                  <a:pt x="1771650" y="533400"/>
                </a:lnTo>
                <a:lnTo>
                  <a:pt x="0" y="533400"/>
                </a:lnTo>
                <a:lnTo>
                  <a:pt x="0" y="0"/>
                </a:lnTo>
                <a:close/>
              </a:path>
            </a:pathLst>
          </a:custGeom>
          <a:blipFill>
            <a:blip r:embed="rId2"/>
            <a:stretch>
              <a:fillRect l="0" t="0" r="0" b="0"/>
            </a:stretch>
          </a:blipFill>
        </p:spPr>
      </p:sp>
      <p:sp>
        <p:nvSpPr>
          <p:cNvPr name="TextBox 14" id="14"/>
          <p:cNvSpPr txBox="true"/>
          <p:nvPr/>
        </p:nvSpPr>
        <p:spPr>
          <a:xfrm rot="0">
            <a:off x="5470769" y="15571283"/>
            <a:ext cx="7346461" cy="790321"/>
          </a:xfrm>
          <a:prstGeom prst="rect">
            <a:avLst/>
          </a:prstGeom>
        </p:spPr>
        <p:txBody>
          <a:bodyPr anchor="t" rtlCol="false" tIns="0" lIns="0" bIns="0" rIns="0">
            <a:spAutoFit/>
          </a:bodyPr>
          <a:lstStyle/>
          <a:p>
            <a:pPr algn="ctr" marL="0" indent="0" lvl="0">
              <a:lnSpc>
                <a:spcPts val="5990"/>
              </a:lnSpc>
              <a:spcBef>
                <a:spcPct val="0"/>
              </a:spcBef>
            </a:pPr>
            <a:r>
              <a:rPr lang="en-US" sz="5990" strike="noStrike" u="none">
                <a:solidFill>
                  <a:srgbClr val="2D5A3A"/>
                </a:solidFill>
                <a:latin typeface="The Youngest Serif"/>
                <a:ea typeface="The Youngest Serif"/>
                <a:cs typeface="The Youngest Serif"/>
                <a:sym typeface="The Youngest Serif"/>
              </a:rPr>
              <a:t>Tao Quantum Healing</a:t>
            </a:r>
          </a:p>
        </p:txBody>
      </p:sp>
      <p:sp>
        <p:nvSpPr>
          <p:cNvPr name="TextBox 15" id="15"/>
          <p:cNvSpPr txBox="true"/>
          <p:nvPr/>
        </p:nvSpPr>
        <p:spPr>
          <a:xfrm rot="0">
            <a:off x="7124333" y="17274147"/>
            <a:ext cx="4142862" cy="1030605"/>
          </a:xfrm>
          <a:prstGeom prst="rect">
            <a:avLst/>
          </a:prstGeom>
        </p:spPr>
        <p:txBody>
          <a:bodyPr anchor="t" rtlCol="false" tIns="0" lIns="0" bIns="0" rIns="0">
            <a:spAutoFit/>
          </a:bodyPr>
          <a:lstStyle/>
          <a:p>
            <a:pPr algn="ctr">
              <a:lnSpc>
                <a:spcPts val="7200"/>
              </a:lnSpc>
            </a:pPr>
            <a:r>
              <a:rPr lang="en-US" sz="7200">
                <a:solidFill>
                  <a:srgbClr val="2D5A3A"/>
                </a:solidFill>
                <a:latin typeface="Boston Angel"/>
                <a:ea typeface="Boston Angel"/>
                <a:cs typeface="Boston Angel"/>
                <a:sym typeface="Boston Angel"/>
              </a:rPr>
              <a:t>成功</a:t>
            </a:r>
          </a:p>
        </p:txBody>
      </p:sp>
      <p:sp>
        <p:nvSpPr>
          <p:cNvPr name="TextBox 16" id="16"/>
          <p:cNvSpPr txBox="true"/>
          <p:nvPr/>
        </p:nvSpPr>
        <p:spPr>
          <a:xfrm rot="0">
            <a:off x="5465769" y="18390477"/>
            <a:ext cx="7362162" cy="951228"/>
          </a:xfrm>
          <a:prstGeom prst="rect">
            <a:avLst/>
          </a:prstGeom>
        </p:spPr>
        <p:txBody>
          <a:bodyPr anchor="t" rtlCol="false" tIns="0" lIns="0" bIns="0" rIns="0">
            <a:spAutoFit/>
          </a:bodyPr>
          <a:lstStyle/>
          <a:p>
            <a:pPr algn="ctr">
              <a:lnSpc>
                <a:spcPts val="6699"/>
              </a:lnSpc>
            </a:pPr>
            <a:r>
              <a:rPr lang="en-US" sz="6699">
                <a:solidFill>
                  <a:srgbClr val="7B6413"/>
                </a:solidFill>
                <a:latin typeface="Boston Angel"/>
                <a:ea typeface="Boston Angel"/>
                <a:cs typeface="Boston Angel"/>
                <a:sym typeface="Boston Angel"/>
              </a:rPr>
              <a:t>3396818</a:t>
            </a:r>
          </a:p>
        </p:txBody>
      </p:sp>
      <p:sp>
        <p:nvSpPr>
          <p:cNvPr name="TextBox 17" id="17"/>
          <p:cNvSpPr txBox="true"/>
          <p:nvPr/>
        </p:nvSpPr>
        <p:spPr>
          <a:xfrm rot="0">
            <a:off x="5620257" y="19798906"/>
            <a:ext cx="7781838" cy="723900"/>
          </a:xfrm>
          <a:prstGeom prst="rect">
            <a:avLst/>
          </a:prstGeom>
        </p:spPr>
        <p:txBody>
          <a:bodyPr anchor="t" rtlCol="false" tIns="0" lIns="0" bIns="0" rIns="0">
            <a:spAutoFit/>
          </a:bodyPr>
          <a:lstStyle/>
          <a:p>
            <a:pPr algn="ctr">
              <a:lnSpc>
                <a:spcPts val="5639"/>
              </a:lnSpc>
            </a:pPr>
            <a:r>
              <a:rPr lang="en-US" sz="4699">
                <a:solidFill>
                  <a:srgbClr val="3D6B4A"/>
                </a:solidFill>
                <a:latin typeface="Inria Serif"/>
                <a:ea typeface="Inria Serif"/>
                <a:cs typeface="Inria Serif"/>
                <a:sym typeface="Inria Serif"/>
              </a:rPr>
              <a:t>San San Jiu Liu Ba Yao Wu</a:t>
            </a:r>
          </a:p>
        </p:txBody>
      </p:sp>
      <p:sp>
        <p:nvSpPr>
          <p:cNvPr name="Freeform 18" id="18"/>
          <p:cNvSpPr/>
          <p:nvPr/>
        </p:nvSpPr>
        <p:spPr>
          <a:xfrm flipH="false" flipV="false" rot="0">
            <a:off x="6065215" y="1533130"/>
            <a:ext cx="5979244" cy="9658306"/>
          </a:xfrm>
          <a:custGeom>
            <a:avLst/>
            <a:gdLst/>
            <a:ahLst/>
            <a:cxnLst/>
            <a:rect r="r" b="b" t="t" l="l"/>
            <a:pathLst>
              <a:path h="9658306" w="5979244">
                <a:moveTo>
                  <a:pt x="0" y="0"/>
                </a:moveTo>
                <a:lnTo>
                  <a:pt x="5979244" y="0"/>
                </a:lnTo>
                <a:lnTo>
                  <a:pt x="5979244" y="9658306"/>
                </a:lnTo>
                <a:lnTo>
                  <a:pt x="0" y="9658306"/>
                </a:lnTo>
                <a:lnTo>
                  <a:pt x="0" y="0"/>
                </a:lnTo>
                <a:close/>
              </a:path>
            </a:pathLst>
          </a:custGeom>
          <a:blipFill>
            <a:blip r:embed="rId3"/>
            <a:stretch>
              <a:fillRect l="-8170" t="0" r="-8170" b="-8036"/>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5C518">
                <a:alpha val="100000"/>
              </a:srgbClr>
            </a:gs>
            <a:gs pos="100000">
              <a:srgbClr val="FFFFFF">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3391237" y="12763995"/>
            <a:ext cx="9007015" cy="4330296"/>
            <a:chOff x="0" y="0"/>
            <a:chExt cx="660400" cy="317500"/>
          </a:xfrm>
        </p:grpSpPr>
        <p:sp>
          <p:nvSpPr>
            <p:cNvPr name="Freeform 3" id="3"/>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0" y="317500"/>
                  </a:lnTo>
                  <a:cubicBezTo>
                    <a:pt x="1782" y="185660"/>
                    <a:pt x="93019" y="64045"/>
                    <a:pt x="220252" y="19070"/>
                  </a:cubicBezTo>
                  <a:lnTo>
                    <a:pt x="220252" y="19070"/>
                  </a:lnTo>
                  <a:close/>
                </a:path>
              </a:pathLst>
            </a:custGeom>
            <a:ln w="9525" cap="sq">
              <a:solidFill>
                <a:srgbClr val="000000"/>
              </a:solidFill>
              <a:prstDash val="solid"/>
              <a:miter/>
            </a:ln>
          </p:spPr>
        </p:sp>
        <p:sp>
          <p:nvSpPr>
            <p:cNvPr name="TextBox 4" id="4"/>
            <p:cNvSpPr txBox="true"/>
            <p:nvPr/>
          </p:nvSpPr>
          <p:spPr>
            <a:xfrm>
              <a:off x="0" y="88900"/>
              <a:ext cx="660400" cy="228600"/>
            </a:xfrm>
            <a:prstGeom prst="rect">
              <a:avLst/>
            </a:prstGeom>
          </p:spPr>
          <p:txBody>
            <a:bodyPr anchor="ctr" rtlCol="false" tIns="50800" lIns="50800" bIns="50800" rIns="50800"/>
            <a:lstStyle/>
            <a:p>
              <a:pPr algn="ctr" marL="0" indent="0" lvl="0">
                <a:lnSpc>
                  <a:spcPts val="2940"/>
                </a:lnSpc>
              </a:pPr>
            </a:p>
          </p:txBody>
        </p:sp>
      </p:grpSp>
      <p:sp>
        <p:nvSpPr>
          <p:cNvPr name="Freeform 5" id="5"/>
          <p:cNvSpPr/>
          <p:nvPr/>
        </p:nvSpPr>
        <p:spPr>
          <a:xfrm flipH="false" flipV="false" rot="0">
            <a:off x="17421423" y="13958895"/>
            <a:ext cx="258303" cy="303886"/>
          </a:xfrm>
          <a:custGeom>
            <a:avLst/>
            <a:gdLst/>
            <a:ahLst/>
            <a:cxnLst/>
            <a:rect r="r" b="b" t="t" l="l"/>
            <a:pathLst>
              <a:path h="303886" w="258303">
                <a:moveTo>
                  <a:pt x="0" y="0"/>
                </a:moveTo>
                <a:lnTo>
                  <a:pt x="258303" y="0"/>
                </a:lnTo>
                <a:lnTo>
                  <a:pt x="258303" y="303886"/>
                </a:lnTo>
                <a:lnTo>
                  <a:pt x="0" y="3038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2363482" y="6577200"/>
            <a:ext cx="258303" cy="303886"/>
          </a:xfrm>
          <a:custGeom>
            <a:avLst/>
            <a:gdLst/>
            <a:ahLst/>
            <a:cxnLst/>
            <a:rect r="r" b="b" t="t" l="l"/>
            <a:pathLst>
              <a:path h="303886" w="258303">
                <a:moveTo>
                  <a:pt x="0" y="0"/>
                </a:moveTo>
                <a:lnTo>
                  <a:pt x="258303" y="0"/>
                </a:lnTo>
                <a:lnTo>
                  <a:pt x="258303" y="303886"/>
                </a:lnTo>
                <a:lnTo>
                  <a:pt x="0" y="3038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7" id="7"/>
          <p:cNvGrpSpPr/>
          <p:nvPr/>
        </p:nvGrpSpPr>
        <p:grpSpPr>
          <a:xfrm rot="5400000">
            <a:off x="2126139" y="6686305"/>
            <a:ext cx="3564088" cy="8891473"/>
            <a:chOff x="0" y="0"/>
            <a:chExt cx="660400" cy="1647526"/>
          </a:xfrm>
        </p:grpSpPr>
        <p:sp>
          <p:nvSpPr>
            <p:cNvPr name="Freeform 8" id="8"/>
            <p:cNvSpPr/>
            <p:nvPr/>
          </p:nvSpPr>
          <p:spPr>
            <a:xfrm flipH="false" flipV="false" rot="0">
              <a:off x="0" y="0"/>
              <a:ext cx="660400" cy="1647526"/>
            </a:xfrm>
            <a:custGeom>
              <a:avLst/>
              <a:gdLst/>
              <a:ahLst/>
              <a:cxnLst/>
              <a:rect r="r" b="b" t="t" l="l"/>
              <a:pathLst>
                <a:path h="164752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47044"/>
                  </a:cubicBezTo>
                  <a:lnTo>
                    <a:pt x="660400" y="1647526"/>
                  </a:lnTo>
                  <a:lnTo>
                    <a:pt x="0" y="1647526"/>
                  </a:lnTo>
                  <a:lnTo>
                    <a:pt x="0" y="348009"/>
                  </a:lnTo>
                  <a:cubicBezTo>
                    <a:pt x="1782" y="185660"/>
                    <a:pt x="93019" y="64045"/>
                    <a:pt x="220252" y="19070"/>
                  </a:cubicBezTo>
                  <a:close/>
                </a:path>
              </a:pathLst>
            </a:custGeom>
            <a:ln w="9525" cap="sq">
              <a:solidFill>
                <a:srgbClr val="000000"/>
              </a:solidFill>
              <a:prstDash val="solid"/>
              <a:miter/>
            </a:ln>
          </p:spPr>
        </p:sp>
        <p:sp>
          <p:nvSpPr>
            <p:cNvPr name="TextBox 9" id="9"/>
            <p:cNvSpPr txBox="true"/>
            <p:nvPr/>
          </p:nvSpPr>
          <p:spPr>
            <a:xfrm>
              <a:off x="0" y="88900"/>
              <a:ext cx="660400" cy="1558626"/>
            </a:xfrm>
            <a:prstGeom prst="rect">
              <a:avLst/>
            </a:prstGeom>
          </p:spPr>
          <p:txBody>
            <a:bodyPr anchor="ctr" rtlCol="false" tIns="50800" lIns="50800" bIns="50800" rIns="50800"/>
            <a:lstStyle/>
            <a:p>
              <a:pPr algn="ctr" marL="0" indent="0" lvl="0">
                <a:lnSpc>
                  <a:spcPts val="2940"/>
                </a:lnSpc>
              </a:pPr>
            </a:p>
          </p:txBody>
        </p:sp>
      </p:grpSp>
      <p:sp>
        <p:nvSpPr>
          <p:cNvPr name="Freeform 10" id="10"/>
          <p:cNvSpPr/>
          <p:nvPr/>
        </p:nvSpPr>
        <p:spPr>
          <a:xfrm flipH="true" flipV="true" rot="0">
            <a:off x="15359326" y="9349998"/>
            <a:ext cx="818973" cy="848677"/>
          </a:xfrm>
          <a:custGeom>
            <a:avLst/>
            <a:gdLst/>
            <a:ahLst/>
            <a:cxnLst/>
            <a:rect r="r" b="b" t="t" l="l"/>
            <a:pathLst>
              <a:path h="848677" w="818973">
                <a:moveTo>
                  <a:pt x="818974" y="848677"/>
                </a:moveTo>
                <a:lnTo>
                  <a:pt x="0" y="848677"/>
                </a:lnTo>
                <a:lnTo>
                  <a:pt x="0" y="0"/>
                </a:lnTo>
                <a:lnTo>
                  <a:pt x="818974" y="0"/>
                </a:lnTo>
                <a:lnTo>
                  <a:pt x="818974" y="848677"/>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1028700" y="10016908"/>
            <a:ext cx="594312" cy="594312"/>
          </a:xfrm>
          <a:custGeom>
            <a:avLst/>
            <a:gdLst/>
            <a:ahLst/>
            <a:cxnLst/>
            <a:rect r="r" b="b" t="t" l="l"/>
            <a:pathLst>
              <a:path h="594312" w="594312">
                <a:moveTo>
                  <a:pt x="0" y="0"/>
                </a:moveTo>
                <a:lnTo>
                  <a:pt x="594312" y="0"/>
                </a:lnTo>
                <a:lnTo>
                  <a:pt x="594312" y="594312"/>
                </a:lnTo>
                <a:lnTo>
                  <a:pt x="0" y="59431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1028700" y="10848869"/>
            <a:ext cx="594312" cy="594312"/>
          </a:xfrm>
          <a:custGeom>
            <a:avLst/>
            <a:gdLst/>
            <a:ahLst/>
            <a:cxnLst/>
            <a:rect r="r" b="b" t="t" l="l"/>
            <a:pathLst>
              <a:path h="594312" w="594312">
                <a:moveTo>
                  <a:pt x="0" y="0"/>
                </a:moveTo>
                <a:lnTo>
                  <a:pt x="594312" y="0"/>
                </a:lnTo>
                <a:lnTo>
                  <a:pt x="594312" y="594312"/>
                </a:lnTo>
                <a:lnTo>
                  <a:pt x="0" y="59431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3" id="13"/>
          <p:cNvSpPr/>
          <p:nvPr/>
        </p:nvSpPr>
        <p:spPr>
          <a:xfrm flipH="false" flipV="false" rot="0">
            <a:off x="1028700" y="11681306"/>
            <a:ext cx="594312" cy="594312"/>
          </a:xfrm>
          <a:custGeom>
            <a:avLst/>
            <a:gdLst/>
            <a:ahLst/>
            <a:cxnLst/>
            <a:rect r="r" b="b" t="t" l="l"/>
            <a:pathLst>
              <a:path h="594312" w="594312">
                <a:moveTo>
                  <a:pt x="0" y="0"/>
                </a:moveTo>
                <a:lnTo>
                  <a:pt x="594312" y="0"/>
                </a:lnTo>
                <a:lnTo>
                  <a:pt x="594312" y="594312"/>
                </a:lnTo>
                <a:lnTo>
                  <a:pt x="0" y="59431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4" id="14"/>
          <p:cNvSpPr txBox="true"/>
          <p:nvPr/>
        </p:nvSpPr>
        <p:spPr>
          <a:xfrm rot="0">
            <a:off x="1028700" y="7421418"/>
            <a:ext cx="16103494" cy="1253939"/>
          </a:xfrm>
          <a:prstGeom prst="rect">
            <a:avLst/>
          </a:prstGeom>
        </p:spPr>
        <p:txBody>
          <a:bodyPr anchor="t" rtlCol="false" tIns="0" lIns="0" bIns="0" rIns="0">
            <a:spAutoFit/>
          </a:bodyPr>
          <a:lstStyle/>
          <a:p>
            <a:pPr algn="l" marL="0" indent="0" lvl="0">
              <a:lnSpc>
                <a:spcPts val="8657"/>
              </a:lnSpc>
            </a:pPr>
            <a:r>
              <a:rPr lang="en-US" sz="9113" spc="337">
                <a:solidFill>
                  <a:srgbClr val="7B6413"/>
                </a:solidFill>
                <a:latin typeface="Boston Angel"/>
                <a:ea typeface="Boston Angel"/>
                <a:cs typeface="Boston Angel"/>
                <a:sym typeface="Boston Angel"/>
              </a:rPr>
              <a:t>About Dr. Anupama Sharma</a:t>
            </a:r>
          </a:p>
        </p:txBody>
      </p:sp>
      <p:sp>
        <p:nvSpPr>
          <p:cNvPr name="TextBox 15" id="15"/>
          <p:cNvSpPr txBox="true"/>
          <p:nvPr/>
        </p:nvSpPr>
        <p:spPr>
          <a:xfrm rot="0">
            <a:off x="14278326" y="6491475"/>
            <a:ext cx="2980974" cy="509773"/>
          </a:xfrm>
          <a:prstGeom prst="rect">
            <a:avLst/>
          </a:prstGeom>
        </p:spPr>
        <p:txBody>
          <a:bodyPr anchor="t" rtlCol="false" tIns="0" lIns="0" bIns="0" rIns="0">
            <a:spAutoFit/>
          </a:bodyPr>
          <a:lstStyle/>
          <a:p>
            <a:pPr algn="ctr" marL="0" indent="0" lvl="0">
              <a:lnSpc>
                <a:spcPts val="3927"/>
              </a:lnSpc>
              <a:spcBef>
                <a:spcPct val="0"/>
              </a:spcBef>
            </a:pPr>
            <a:r>
              <a:rPr lang="en-US" sz="2805">
                <a:solidFill>
                  <a:srgbClr val="422F04"/>
                </a:solidFill>
                <a:latin typeface="Boston Angel"/>
                <a:ea typeface="Boston Angel"/>
                <a:cs typeface="Boston Angel"/>
                <a:sym typeface="Boston Angel"/>
              </a:rPr>
              <a:t>Studio Shodwe</a:t>
            </a:r>
          </a:p>
        </p:txBody>
      </p:sp>
      <p:sp>
        <p:nvSpPr>
          <p:cNvPr name="TextBox 16" id="16"/>
          <p:cNvSpPr txBox="true"/>
          <p:nvPr/>
        </p:nvSpPr>
        <p:spPr>
          <a:xfrm rot="0">
            <a:off x="15524836" y="14272763"/>
            <a:ext cx="1734464" cy="699542"/>
          </a:xfrm>
          <a:prstGeom prst="rect">
            <a:avLst/>
          </a:prstGeom>
        </p:spPr>
        <p:txBody>
          <a:bodyPr anchor="t" rtlCol="false" tIns="0" lIns="0" bIns="0" rIns="0">
            <a:spAutoFit/>
          </a:bodyPr>
          <a:lstStyle/>
          <a:p>
            <a:pPr algn="ctr" marL="0" indent="0" lvl="0">
              <a:lnSpc>
                <a:spcPts val="5090"/>
              </a:lnSpc>
            </a:pPr>
          </a:p>
        </p:txBody>
      </p:sp>
      <p:sp>
        <p:nvSpPr>
          <p:cNvPr name="TextBox 17" id="17"/>
          <p:cNvSpPr txBox="true"/>
          <p:nvPr/>
        </p:nvSpPr>
        <p:spPr>
          <a:xfrm rot="0">
            <a:off x="1028700" y="13111465"/>
            <a:ext cx="8591550" cy="1713910"/>
          </a:xfrm>
          <a:prstGeom prst="rect">
            <a:avLst/>
          </a:prstGeom>
        </p:spPr>
        <p:txBody>
          <a:bodyPr anchor="t" rtlCol="false" tIns="0" lIns="0" bIns="0" rIns="0">
            <a:spAutoFit/>
          </a:bodyPr>
          <a:lstStyle/>
          <a:p>
            <a:pPr algn="l" marL="0" indent="0" lvl="0">
              <a:lnSpc>
                <a:spcPts val="2761"/>
              </a:lnSpc>
            </a:pPr>
            <a:r>
              <a:rPr lang="en-US" sz="2422">
                <a:solidFill>
                  <a:srgbClr val="997E21"/>
                </a:solidFill>
                <a:latin typeface="Cerebri"/>
                <a:ea typeface="Cerebri"/>
                <a:cs typeface="Cerebri"/>
                <a:sym typeface="Cerebri"/>
              </a:rPr>
              <a:t>Dr. Anupama Sharma is a distinguished Master Spiritual Healer with over two decades of dedicated practice in Tao Quantum Healing. Blending ancient Tao wisdom with modern quantum principles, she guides clients toward profound transformation, inner peace, and holistic well-being.</a:t>
            </a:r>
          </a:p>
        </p:txBody>
      </p:sp>
      <p:sp>
        <p:nvSpPr>
          <p:cNvPr name="TextBox 18" id="18"/>
          <p:cNvSpPr txBox="true"/>
          <p:nvPr/>
        </p:nvSpPr>
        <p:spPr>
          <a:xfrm rot="0">
            <a:off x="2034504" y="9807358"/>
            <a:ext cx="5066197" cy="2081868"/>
          </a:xfrm>
          <a:prstGeom prst="rect">
            <a:avLst/>
          </a:prstGeom>
        </p:spPr>
        <p:txBody>
          <a:bodyPr anchor="t" rtlCol="false" tIns="0" lIns="0" bIns="0" rIns="0">
            <a:spAutoFit/>
          </a:bodyPr>
          <a:lstStyle/>
          <a:p>
            <a:pPr algn="l" marL="0" indent="0" lvl="0">
              <a:lnSpc>
                <a:spcPts val="5686"/>
              </a:lnSpc>
            </a:pPr>
            <a:r>
              <a:rPr lang="en-US" b="true" sz="2961" i="true">
                <a:solidFill>
                  <a:srgbClr val="7B6413"/>
                </a:solidFill>
                <a:latin typeface="Inria Serif Bold Italics"/>
                <a:ea typeface="Inria Serif Bold Italics"/>
                <a:cs typeface="Inria Serif Bold Italics"/>
                <a:sym typeface="Inria Serif Bold Italics"/>
              </a:rPr>
              <a:t>Master Spiritual Healer</a:t>
            </a:r>
          </a:p>
          <a:p>
            <a:pPr algn="l" marL="0" indent="0" lvl="0">
              <a:lnSpc>
                <a:spcPts val="5686"/>
              </a:lnSpc>
            </a:pPr>
            <a:r>
              <a:rPr lang="en-US" b="true" sz="2961" i="true">
                <a:solidFill>
                  <a:srgbClr val="7B6413"/>
                </a:solidFill>
                <a:latin typeface="Inria Serif Bold Italics"/>
                <a:ea typeface="Inria Serif Bold Italics"/>
                <a:cs typeface="Inria Serif Bold Italics"/>
                <a:sym typeface="Inria Serif Bold Italics"/>
              </a:rPr>
              <a:t>Tao Quantum Healing Expert</a:t>
            </a:r>
          </a:p>
          <a:p>
            <a:pPr algn="l" marL="0" indent="0" lvl="0">
              <a:lnSpc>
                <a:spcPts val="5686"/>
              </a:lnSpc>
            </a:pPr>
            <a:r>
              <a:rPr lang="en-US" b="true" sz="2961" i="true">
                <a:solidFill>
                  <a:srgbClr val="7B6413"/>
                </a:solidFill>
                <a:latin typeface="Inria Serif Bold Italics"/>
                <a:ea typeface="Inria Serif Bold Italics"/>
                <a:cs typeface="Inria Serif Bold Italics"/>
                <a:sym typeface="Inria Serif Bold Italics"/>
              </a:rPr>
              <a:t>Certified Energy Practitioner</a:t>
            </a:r>
          </a:p>
        </p:txBody>
      </p:sp>
      <p:grpSp>
        <p:nvGrpSpPr>
          <p:cNvPr name="Group 19" id="19"/>
          <p:cNvGrpSpPr/>
          <p:nvPr/>
        </p:nvGrpSpPr>
        <p:grpSpPr>
          <a:xfrm rot="0">
            <a:off x="9525000" y="9168000"/>
            <a:ext cx="1905000" cy="1905000"/>
            <a:chOff x="0" y="0"/>
            <a:chExt cx="2540000" cy="2540000"/>
          </a:xfrm>
        </p:grpSpPr>
        <p:sp>
          <p:nvSpPr>
            <p:cNvPr name="Freeform 20" id="20"/>
            <p:cNvSpPr/>
            <p:nvPr/>
          </p:nvSpPr>
          <p:spPr>
            <a:xfrm flipH="false" flipV="false" rot="0">
              <a:off x="0" y="0"/>
              <a:ext cx="2540000" cy="2540000"/>
            </a:xfrm>
            <a:custGeom>
              <a:avLst/>
              <a:gdLst/>
              <a:ahLst/>
              <a:cxnLst/>
              <a:rect r="r" b="b" t="t" l="l"/>
              <a:pathLst>
                <a:path h="2540000" w="2540000">
                  <a:moveTo>
                    <a:pt x="1270000" y="0"/>
                  </a:moveTo>
                  <a:cubicBezTo>
                    <a:pt x="568598" y="0"/>
                    <a:pt x="0" y="568598"/>
                    <a:pt x="0" y="1270000"/>
                  </a:cubicBezTo>
                  <a:cubicBezTo>
                    <a:pt x="0" y="1971402"/>
                    <a:pt x="568598" y="2540000"/>
                    <a:pt x="1270000" y="2540000"/>
                  </a:cubicBezTo>
                  <a:cubicBezTo>
                    <a:pt x="1971402" y="2540000"/>
                    <a:pt x="2540000" y="1971402"/>
                    <a:pt x="2540000" y="1270000"/>
                  </a:cubicBezTo>
                  <a:cubicBezTo>
                    <a:pt x="2540000" y="568598"/>
                    <a:pt x="1971402" y="0"/>
                    <a:pt x="1270000" y="0"/>
                  </a:cubicBezTo>
                  <a:close/>
                </a:path>
              </a:pathLst>
            </a:custGeom>
            <a:blipFill>
              <a:blip r:embed="rId8"/>
              <a:stretch>
                <a:fillRect l="0" t="0" r="0" b="0"/>
              </a:stretch>
            </a:blipFill>
          </p:spPr>
        </p:sp>
      </p:grpSp>
      <p:grpSp>
        <p:nvGrpSpPr>
          <p:cNvPr name="Group 21" id="21"/>
          <p:cNvGrpSpPr/>
          <p:nvPr/>
        </p:nvGrpSpPr>
        <p:grpSpPr>
          <a:xfrm rot="0">
            <a:off x="11620500" y="9168000"/>
            <a:ext cx="1905000" cy="1905000"/>
            <a:chOff x="0" y="0"/>
            <a:chExt cx="2540000" cy="2540000"/>
          </a:xfrm>
        </p:grpSpPr>
        <p:sp>
          <p:nvSpPr>
            <p:cNvPr name="Freeform 22" id="22"/>
            <p:cNvSpPr/>
            <p:nvPr/>
          </p:nvSpPr>
          <p:spPr>
            <a:xfrm flipH="false" flipV="false" rot="0">
              <a:off x="0" y="0"/>
              <a:ext cx="2540000" cy="2540000"/>
            </a:xfrm>
            <a:custGeom>
              <a:avLst/>
              <a:gdLst/>
              <a:ahLst/>
              <a:cxnLst/>
              <a:rect r="r" b="b" t="t" l="l"/>
              <a:pathLst>
                <a:path h="2540000" w="2540000">
                  <a:moveTo>
                    <a:pt x="1270000" y="0"/>
                  </a:moveTo>
                  <a:cubicBezTo>
                    <a:pt x="568598" y="0"/>
                    <a:pt x="0" y="568598"/>
                    <a:pt x="0" y="1270000"/>
                  </a:cubicBezTo>
                  <a:cubicBezTo>
                    <a:pt x="0" y="1971402"/>
                    <a:pt x="568598" y="2540000"/>
                    <a:pt x="1270000" y="2540000"/>
                  </a:cubicBezTo>
                  <a:cubicBezTo>
                    <a:pt x="1971402" y="2540000"/>
                    <a:pt x="2540000" y="1971402"/>
                    <a:pt x="2540000" y="1270000"/>
                  </a:cubicBezTo>
                  <a:cubicBezTo>
                    <a:pt x="2540000" y="568598"/>
                    <a:pt x="1971402" y="0"/>
                    <a:pt x="1270000" y="0"/>
                  </a:cubicBezTo>
                  <a:close/>
                </a:path>
              </a:pathLst>
            </a:custGeom>
            <a:blipFill>
              <a:blip r:embed="rId9"/>
              <a:stretch>
                <a:fillRect l="0" t="0" r="0" b="0"/>
              </a:stretch>
            </a:blipFill>
          </p:spPr>
        </p:sp>
      </p:grpSp>
      <p:grpSp>
        <p:nvGrpSpPr>
          <p:cNvPr name="Group 23" id="23"/>
          <p:cNvGrpSpPr/>
          <p:nvPr/>
        </p:nvGrpSpPr>
        <p:grpSpPr>
          <a:xfrm rot="0">
            <a:off x="13716000" y="9168000"/>
            <a:ext cx="1905000" cy="1905000"/>
            <a:chOff x="0" y="0"/>
            <a:chExt cx="2540000" cy="2540000"/>
          </a:xfrm>
        </p:grpSpPr>
        <p:sp>
          <p:nvSpPr>
            <p:cNvPr name="Freeform 24" id="24"/>
            <p:cNvSpPr/>
            <p:nvPr/>
          </p:nvSpPr>
          <p:spPr>
            <a:xfrm flipH="false" flipV="false" rot="0">
              <a:off x="0" y="0"/>
              <a:ext cx="2540000" cy="2540000"/>
            </a:xfrm>
            <a:custGeom>
              <a:avLst/>
              <a:gdLst/>
              <a:ahLst/>
              <a:cxnLst/>
              <a:rect r="r" b="b" t="t" l="l"/>
              <a:pathLst>
                <a:path h="2540000" w="2540000">
                  <a:moveTo>
                    <a:pt x="1270000" y="0"/>
                  </a:moveTo>
                  <a:cubicBezTo>
                    <a:pt x="568598" y="0"/>
                    <a:pt x="0" y="568598"/>
                    <a:pt x="0" y="1270000"/>
                  </a:cubicBezTo>
                  <a:cubicBezTo>
                    <a:pt x="0" y="1971402"/>
                    <a:pt x="568598" y="2540000"/>
                    <a:pt x="1270000" y="2540000"/>
                  </a:cubicBezTo>
                  <a:cubicBezTo>
                    <a:pt x="1971402" y="2540000"/>
                    <a:pt x="2540000" y="1971402"/>
                    <a:pt x="2540000" y="1270000"/>
                  </a:cubicBezTo>
                  <a:cubicBezTo>
                    <a:pt x="2540000" y="568598"/>
                    <a:pt x="1971402" y="0"/>
                    <a:pt x="1270000" y="0"/>
                  </a:cubicBezTo>
                  <a:close/>
                </a:path>
              </a:pathLst>
            </a:custGeom>
            <a:blipFill>
              <a:blip r:embed="rId10"/>
              <a:stretch>
                <a:fillRect l="0" t="0" r="0" b="0"/>
              </a:stretch>
            </a:blipFill>
          </p:spPr>
        </p:sp>
      </p:grpSp>
      <p:grpSp>
        <p:nvGrpSpPr>
          <p:cNvPr name="Group 25" id="25"/>
          <p:cNvGrpSpPr/>
          <p:nvPr/>
        </p:nvGrpSpPr>
        <p:grpSpPr>
          <a:xfrm rot="0">
            <a:off x="10668000" y="11568300"/>
            <a:ext cx="1905000" cy="1905000"/>
            <a:chOff x="0" y="0"/>
            <a:chExt cx="2540000" cy="2540000"/>
          </a:xfrm>
        </p:grpSpPr>
        <p:sp>
          <p:nvSpPr>
            <p:cNvPr name="Freeform 26" id="26"/>
            <p:cNvSpPr/>
            <p:nvPr/>
          </p:nvSpPr>
          <p:spPr>
            <a:xfrm flipH="false" flipV="false" rot="0">
              <a:off x="0" y="0"/>
              <a:ext cx="2540000" cy="2540000"/>
            </a:xfrm>
            <a:custGeom>
              <a:avLst/>
              <a:gdLst/>
              <a:ahLst/>
              <a:cxnLst/>
              <a:rect r="r" b="b" t="t" l="l"/>
              <a:pathLst>
                <a:path h="2540000" w="2540000">
                  <a:moveTo>
                    <a:pt x="1270000" y="0"/>
                  </a:moveTo>
                  <a:cubicBezTo>
                    <a:pt x="568598" y="0"/>
                    <a:pt x="0" y="568598"/>
                    <a:pt x="0" y="1270000"/>
                  </a:cubicBezTo>
                  <a:cubicBezTo>
                    <a:pt x="0" y="1971402"/>
                    <a:pt x="568598" y="2540000"/>
                    <a:pt x="1270000" y="2540000"/>
                  </a:cubicBezTo>
                  <a:cubicBezTo>
                    <a:pt x="1971402" y="2540000"/>
                    <a:pt x="2540000" y="1971402"/>
                    <a:pt x="2540000" y="1270000"/>
                  </a:cubicBezTo>
                  <a:cubicBezTo>
                    <a:pt x="2540000" y="568598"/>
                    <a:pt x="1971402" y="0"/>
                    <a:pt x="1270000" y="0"/>
                  </a:cubicBezTo>
                  <a:close/>
                </a:path>
              </a:pathLst>
            </a:custGeom>
            <a:blipFill>
              <a:blip r:embed="rId11"/>
              <a:stretch>
                <a:fillRect l="0" t="0" r="0" b="0"/>
              </a:stretch>
            </a:blipFill>
          </p:spPr>
        </p:sp>
      </p:grpSp>
      <p:grpSp>
        <p:nvGrpSpPr>
          <p:cNvPr name="Group 27" id="27"/>
          <p:cNvGrpSpPr/>
          <p:nvPr/>
        </p:nvGrpSpPr>
        <p:grpSpPr>
          <a:xfrm rot="0">
            <a:off x="13325826" y="11568300"/>
            <a:ext cx="1905000" cy="1905000"/>
            <a:chOff x="0" y="0"/>
            <a:chExt cx="2540000" cy="2540000"/>
          </a:xfrm>
        </p:grpSpPr>
        <p:sp>
          <p:nvSpPr>
            <p:cNvPr name="Freeform 28" id="28"/>
            <p:cNvSpPr/>
            <p:nvPr/>
          </p:nvSpPr>
          <p:spPr>
            <a:xfrm flipH="false" flipV="false" rot="0">
              <a:off x="0" y="0"/>
              <a:ext cx="2540000" cy="2540000"/>
            </a:xfrm>
            <a:custGeom>
              <a:avLst/>
              <a:gdLst/>
              <a:ahLst/>
              <a:cxnLst/>
              <a:rect r="r" b="b" t="t" l="l"/>
              <a:pathLst>
                <a:path h="2540000" w="2540000">
                  <a:moveTo>
                    <a:pt x="1270000" y="0"/>
                  </a:moveTo>
                  <a:cubicBezTo>
                    <a:pt x="568598" y="0"/>
                    <a:pt x="0" y="568598"/>
                    <a:pt x="0" y="1270000"/>
                  </a:cubicBezTo>
                  <a:cubicBezTo>
                    <a:pt x="0" y="1971402"/>
                    <a:pt x="568598" y="2540000"/>
                    <a:pt x="1270000" y="2540000"/>
                  </a:cubicBezTo>
                  <a:cubicBezTo>
                    <a:pt x="1971402" y="2540000"/>
                    <a:pt x="2540000" y="1971402"/>
                    <a:pt x="2540000" y="1270000"/>
                  </a:cubicBezTo>
                  <a:cubicBezTo>
                    <a:pt x="2540000" y="568598"/>
                    <a:pt x="1971402" y="0"/>
                    <a:pt x="1270000" y="0"/>
                  </a:cubicBezTo>
                  <a:close/>
                </a:path>
              </a:pathLst>
            </a:custGeom>
            <a:blipFill>
              <a:blip r:embed="rId12"/>
              <a:stretch>
                <a:fillRect l="0" t="0" r="0" b="0"/>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5C518">
                <a:alpha val="100000"/>
              </a:srgbClr>
            </a:gs>
            <a:gs pos="100000">
              <a:srgbClr val="FFFFFF">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13391237" y="12763995"/>
            <a:ext cx="9007015" cy="4330296"/>
            <a:chOff x="0" y="0"/>
            <a:chExt cx="660400" cy="317500"/>
          </a:xfrm>
        </p:grpSpPr>
        <p:sp>
          <p:nvSpPr>
            <p:cNvPr name="Freeform 3" id="3"/>
            <p:cNvSpPr/>
            <p:nvPr/>
          </p:nvSpPr>
          <p:spPr>
            <a:xfrm flipH="false" flipV="false" rot="0">
              <a:off x="0" y="0"/>
              <a:ext cx="660400" cy="317500"/>
            </a:xfrm>
            <a:custGeom>
              <a:avLst/>
              <a:gdLst/>
              <a:ahLst/>
              <a:cxnLst/>
              <a:rect r="r" b="b" t="t" l="l"/>
              <a:pathLst>
                <a:path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0" y="317500"/>
                  </a:lnTo>
                  <a:cubicBezTo>
                    <a:pt x="1782" y="185660"/>
                    <a:pt x="93019" y="64045"/>
                    <a:pt x="220252" y="19070"/>
                  </a:cubicBezTo>
                  <a:lnTo>
                    <a:pt x="220252" y="19070"/>
                  </a:lnTo>
                  <a:close/>
                </a:path>
              </a:pathLst>
            </a:custGeom>
            <a:ln w="9525" cap="sq">
              <a:solidFill>
                <a:srgbClr val="000000"/>
              </a:solidFill>
              <a:prstDash val="solid"/>
              <a:miter/>
            </a:ln>
          </p:spPr>
        </p:sp>
        <p:sp>
          <p:nvSpPr>
            <p:cNvPr name="TextBox 4" id="4"/>
            <p:cNvSpPr txBox="true"/>
            <p:nvPr/>
          </p:nvSpPr>
          <p:spPr>
            <a:xfrm>
              <a:off x="0" y="88900"/>
              <a:ext cx="660400" cy="228600"/>
            </a:xfrm>
            <a:prstGeom prst="rect">
              <a:avLst/>
            </a:prstGeom>
          </p:spPr>
          <p:txBody>
            <a:bodyPr anchor="ctr" rtlCol="false" tIns="50800" lIns="50800" bIns="50800" rIns="50800"/>
            <a:lstStyle/>
            <a:p>
              <a:pPr algn="ctr" marL="0" indent="0" lvl="0">
                <a:lnSpc>
                  <a:spcPts val="2940"/>
                </a:lnSpc>
              </a:pPr>
            </a:p>
          </p:txBody>
        </p:sp>
      </p:grpSp>
      <p:sp>
        <p:nvSpPr>
          <p:cNvPr name="Freeform 5" id="5"/>
          <p:cNvSpPr/>
          <p:nvPr/>
        </p:nvSpPr>
        <p:spPr>
          <a:xfrm flipH="false" flipV="false" rot="0">
            <a:off x="17421423" y="13958895"/>
            <a:ext cx="258303" cy="303886"/>
          </a:xfrm>
          <a:custGeom>
            <a:avLst/>
            <a:gdLst/>
            <a:ahLst/>
            <a:cxnLst/>
            <a:rect r="r" b="b" t="t" l="l"/>
            <a:pathLst>
              <a:path h="303886" w="258303">
                <a:moveTo>
                  <a:pt x="0" y="0"/>
                </a:moveTo>
                <a:lnTo>
                  <a:pt x="258303" y="0"/>
                </a:lnTo>
                <a:lnTo>
                  <a:pt x="258303" y="303886"/>
                </a:lnTo>
                <a:lnTo>
                  <a:pt x="0" y="3038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3914566" y="6425257"/>
            <a:ext cx="258303" cy="303886"/>
          </a:xfrm>
          <a:custGeom>
            <a:avLst/>
            <a:gdLst/>
            <a:ahLst/>
            <a:cxnLst/>
            <a:rect r="r" b="b" t="t" l="l"/>
            <a:pathLst>
              <a:path h="303886" w="258303">
                <a:moveTo>
                  <a:pt x="0" y="0"/>
                </a:moveTo>
                <a:lnTo>
                  <a:pt x="258303" y="0"/>
                </a:lnTo>
                <a:lnTo>
                  <a:pt x="258303" y="303886"/>
                </a:lnTo>
                <a:lnTo>
                  <a:pt x="0" y="3038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7" id="7"/>
          <p:cNvGrpSpPr/>
          <p:nvPr/>
        </p:nvGrpSpPr>
        <p:grpSpPr>
          <a:xfrm rot="5400000">
            <a:off x="4562968" y="4194474"/>
            <a:ext cx="5483315" cy="15587168"/>
            <a:chOff x="0" y="0"/>
            <a:chExt cx="660400" cy="1877289"/>
          </a:xfrm>
        </p:grpSpPr>
        <p:sp>
          <p:nvSpPr>
            <p:cNvPr name="Freeform 8" id="8"/>
            <p:cNvSpPr/>
            <p:nvPr/>
          </p:nvSpPr>
          <p:spPr>
            <a:xfrm flipH="false" flipV="false" rot="0">
              <a:off x="0" y="0"/>
              <a:ext cx="660400" cy="1877289"/>
            </a:xfrm>
            <a:custGeom>
              <a:avLst/>
              <a:gdLst/>
              <a:ahLst/>
              <a:cxnLst/>
              <a:rect r="r" b="b" t="t" l="l"/>
              <a:pathLst>
                <a:path h="1877289"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52147"/>
                  </a:cubicBezTo>
                  <a:lnTo>
                    <a:pt x="660400" y="1877289"/>
                  </a:lnTo>
                  <a:lnTo>
                    <a:pt x="0" y="1877289"/>
                  </a:lnTo>
                  <a:lnTo>
                    <a:pt x="0" y="353279"/>
                  </a:lnTo>
                  <a:cubicBezTo>
                    <a:pt x="1782" y="185660"/>
                    <a:pt x="93019" y="64045"/>
                    <a:pt x="220252" y="19070"/>
                  </a:cubicBezTo>
                  <a:close/>
                </a:path>
              </a:pathLst>
            </a:custGeom>
            <a:ln w="9525" cap="sq">
              <a:solidFill>
                <a:srgbClr val="000000"/>
              </a:solidFill>
              <a:prstDash val="solid"/>
              <a:miter/>
            </a:ln>
          </p:spPr>
        </p:sp>
        <p:sp>
          <p:nvSpPr>
            <p:cNvPr name="TextBox 9" id="9"/>
            <p:cNvSpPr txBox="true"/>
            <p:nvPr/>
          </p:nvSpPr>
          <p:spPr>
            <a:xfrm>
              <a:off x="0" y="88900"/>
              <a:ext cx="660400" cy="1788389"/>
            </a:xfrm>
            <a:prstGeom prst="rect">
              <a:avLst/>
            </a:prstGeom>
          </p:spPr>
          <p:txBody>
            <a:bodyPr anchor="ctr" rtlCol="false" tIns="50800" lIns="50800" bIns="50800" rIns="50800"/>
            <a:lstStyle/>
            <a:p>
              <a:pPr algn="ctr" marL="0" indent="0" lvl="0">
                <a:lnSpc>
                  <a:spcPts val="2940"/>
                </a:lnSpc>
              </a:pPr>
            </a:p>
          </p:txBody>
        </p:sp>
      </p:grpSp>
      <p:sp>
        <p:nvSpPr>
          <p:cNvPr name="Freeform 10" id="10"/>
          <p:cNvSpPr/>
          <p:nvPr/>
        </p:nvSpPr>
        <p:spPr>
          <a:xfrm flipH="false" flipV="true" rot="0">
            <a:off x="6305437" y="9549324"/>
            <a:ext cx="818973" cy="848677"/>
          </a:xfrm>
          <a:custGeom>
            <a:avLst/>
            <a:gdLst/>
            <a:ahLst/>
            <a:cxnLst/>
            <a:rect r="r" b="b" t="t" l="l"/>
            <a:pathLst>
              <a:path h="848677" w="818973">
                <a:moveTo>
                  <a:pt x="0" y="848677"/>
                </a:moveTo>
                <a:lnTo>
                  <a:pt x="818973" y="848677"/>
                </a:lnTo>
                <a:lnTo>
                  <a:pt x="818973" y="0"/>
                </a:lnTo>
                <a:lnTo>
                  <a:pt x="0" y="0"/>
                </a:lnTo>
                <a:lnTo>
                  <a:pt x="0" y="848677"/>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1028700" y="6273613"/>
            <a:ext cx="15792280" cy="1015835"/>
          </a:xfrm>
          <a:prstGeom prst="rect">
            <a:avLst/>
          </a:prstGeom>
        </p:spPr>
        <p:txBody>
          <a:bodyPr anchor="t" rtlCol="false" tIns="0" lIns="0" bIns="0" rIns="0">
            <a:spAutoFit/>
          </a:bodyPr>
          <a:lstStyle/>
          <a:p>
            <a:pPr algn="ctr" marL="0" indent="0" lvl="0">
              <a:lnSpc>
                <a:spcPts val="7025"/>
              </a:lnSpc>
            </a:pPr>
            <a:r>
              <a:rPr lang="en-US" sz="7394" spc="273">
                <a:solidFill>
                  <a:srgbClr val="7B6413"/>
                </a:solidFill>
                <a:latin typeface="Boston Angel"/>
                <a:ea typeface="Boston Angel"/>
                <a:cs typeface="Boston Angel"/>
                <a:sym typeface="Boston Angel"/>
              </a:rPr>
              <a:t>The Philosophy of Tao Quantum Healing</a:t>
            </a:r>
          </a:p>
        </p:txBody>
      </p:sp>
      <p:sp>
        <p:nvSpPr>
          <p:cNvPr name="TextBox 12" id="12"/>
          <p:cNvSpPr txBox="true"/>
          <p:nvPr/>
        </p:nvSpPr>
        <p:spPr>
          <a:xfrm rot="0">
            <a:off x="15524836" y="14253713"/>
            <a:ext cx="1734464" cy="615394"/>
          </a:xfrm>
          <a:prstGeom prst="rect">
            <a:avLst/>
          </a:prstGeom>
        </p:spPr>
        <p:txBody>
          <a:bodyPr anchor="t" rtlCol="false" tIns="0" lIns="0" bIns="0" rIns="0">
            <a:spAutoFit/>
          </a:bodyPr>
          <a:lstStyle/>
          <a:p>
            <a:pPr algn="ctr" marL="0" indent="0" lvl="0">
              <a:lnSpc>
                <a:spcPts val="4449"/>
              </a:lnSpc>
            </a:pPr>
          </a:p>
        </p:txBody>
      </p:sp>
      <p:sp>
        <p:nvSpPr>
          <p:cNvPr name="TextBox 13" id="13"/>
          <p:cNvSpPr txBox="true"/>
          <p:nvPr/>
        </p:nvSpPr>
        <p:spPr>
          <a:xfrm rot="0">
            <a:off x="7957319" y="10526371"/>
            <a:ext cx="5562772" cy="1794904"/>
          </a:xfrm>
          <a:prstGeom prst="rect">
            <a:avLst/>
          </a:prstGeom>
        </p:spPr>
        <p:txBody>
          <a:bodyPr anchor="t" rtlCol="false" tIns="0" lIns="0" bIns="0" rIns="0">
            <a:spAutoFit/>
          </a:bodyPr>
          <a:lstStyle/>
          <a:p>
            <a:pPr algn="l" marL="0" indent="0" lvl="0">
              <a:lnSpc>
                <a:spcPts val="2053"/>
              </a:lnSpc>
            </a:pPr>
            <a:r>
              <a:rPr lang="en-US" sz="1801">
                <a:solidFill>
                  <a:srgbClr val="422F04"/>
                </a:solidFill>
                <a:latin typeface="Cerebri"/>
                <a:ea typeface="Cerebri"/>
                <a:cs typeface="Cerebri"/>
                <a:sym typeface="Cerebri"/>
              </a:rPr>
              <a:t>Tao Quantum Healing is rooted in the timeless principles of Tao — the universal flow of energy that underlies all existence. By aligning with this natural flow, the body, mind, and spirit restore their innate harmony. Quantum healing bridges this ancient wisdom with modern understanding of energy fields and vibrational resonance.</a:t>
            </a:r>
          </a:p>
        </p:txBody>
      </p:sp>
      <p:sp>
        <p:nvSpPr>
          <p:cNvPr name="TextBox 14" id="14"/>
          <p:cNvSpPr txBox="true"/>
          <p:nvPr/>
        </p:nvSpPr>
        <p:spPr>
          <a:xfrm rot="0">
            <a:off x="7957319" y="12494179"/>
            <a:ext cx="5562772" cy="1794904"/>
          </a:xfrm>
          <a:prstGeom prst="rect">
            <a:avLst/>
          </a:prstGeom>
        </p:spPr>
        <p:txBody>
          <a:bodyPr anchor="t" rtlCol="false" tIns="0" lIns="0" bIns="0" rIns="0">
            <a:spAutoFit/>
          </a:bodyPr>
          <a:lstStyle/>
          <a:p>
            <a:pPr algn="l" marL="0" indent="0" lvl="0">
              <a:lnSpc>
                <a:spcPts val="2053"/>
              </a:lnSpc>
            </a:pPr>
            <a:r>
              <a:rPr lang="en-US" sz="1801">
                <a:solidFill>
                  <a:srgbClr val="422F04"/>
                </a:solidFill>
                <a:latin typeface="Cerebri"/>
                <a:ea typeface="Cerebri"/>
                <a:cs typeface="Cerebri"/>
                <a:sym typeface="Cerebri"/>
              </a:rPr>
              <a:t>At its core, this philosophy recognizes that every living being is an energetic system in constant interaction with the universe. When energy flows freely and is in alignment, healing occurs naturally. Dr. Sharma's practice channels this principle — clearing blockages, restoring balance, and awakening the body's own quantum healing intelligence.</a:t>
            </a:r>
          </a:p>
        </p:txBody>
      </p:sp>
      <p:sp>
        <p:nvSpPr>
          <p:cNvPr name="TextBox 15" id="15"/>
          <p:cNvSpPr txBox="true"/>
          <p:nvPr/>
        </p:nvSpPr>
        <p:spPr>
          <a:xfrm rot="0">
            <a:off x="7957319" y="9782447"/>
            <a:ext cx="5562772" cy="281592"/>
          </a:xfrm>
          <a:prstGeom prst="rect">
            <a:avLst/>
          </a:prstGeom>
        </p:spPr>
        <p:txBody>
          <a:bodyPr anchor="t" rtlCol="false" tIns="0" lIns="0" bIns="0" rIns="0">
            <a:spAutoFit/>
          </a:bodyPr>
          <a:lstStyle/>
          <a:p>
            <a:pPr algn="l" marL="0" indent="0" lvl="0">
              <a:lnSpc>
                <a:spcPts val="2228"/>
              </a:lnSpc>
            </a:pPr>
            <a:r>
              <a:rPr lang="en-US" b="true" sz="1954" i="true">
                <a:solidFill>
                  <a:srgbClr val="7B6413"/>
                </a:solidFill>
                <a:latin typeface="Inria Serif Bold Italics"/>
                <a:ea typeface="Inria Serif Bold Italics"/>
                <a:cs typeface="Inria Serif Bold Italics"/>
                <a:sym typeface="Inria Serif Bold Italics"/>
              </a:rPr>
              <a:t>Ancient Wisdom Meets Quantum Understanding</a:t>
            </a:r>
          </a:p>
        </p:txBody>
      </p:sp>
      <p:grpSp>
        <p:nvGrpSpPr>
          <p:cNvPr name="Group 16" id="16"/>
          <p:cNvGrpSpPr/>
          <p:nvPr/>
        </p:nvGrpSpPr>
        <p:grpSpPr>
          <a:xfrm rot="-5400000">
            <a:off x="-1426447" y="6006999"/>
            <a:ext cx="4735841" cy="11814693"/>
            <a:chOff x="0" y="0"/>
            <a:chExt cx="660400" cy="1647526"/>
          </a:xfrm>
        </p:grpSpPr>
        <p:sp>
          <p:nvSpPr>
            <p:cNvPr name="Freeform 17" id="17"/>
            <p:cNvSpPr/>
            <p:nvPr/>
          </p:nvSpPr>
          <p:spPr>
            <a:xfrm flipH="false" flipV="false" rot="0">
              <a:off x="0" y="0"/>
              <a:ext cx="660400" cy="1647526"/>
            </a:xfrm>
            <a:custGeom>
              <a:avLst/>
              <a:gdLst/>
              <a:ahLst/>
              <a:cxnLst/>
              <a:rect r="r" b="b" t="t" l="l"/>
              <a:pathLst>
                <a:path h="164752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47044"/>
                  </a:cubicBezTo>
                  <a:lnTo>
                    <a:pt x="660400" y="1647526"/>
                  </a:lnTo>
                  <a:lnTo>
                    <a:pt x="0" y="1647526"/>
                  </a:lnTo>
                  <a:lnTo>
                    <a:pt x="0" y="348009"/>
                  </a:lnTo>
                  <a:cubicBezTo>
                    <a:pt x="1782" y="185660"/>
                    <a:pt x="93019" y="64045"/>
                    <a:pt x="220252" y="19070"/>
                  </a:cubicBezTo>
                  <a:close/>
                </a:path>
              </a:pathLst>
            </a:custGeom>
            <a:ln w="9525" cap="sq">
              <a:solidFill>
                <a:srgbClr val="000000"/>
              </a:solidFill>
              <a:prstDash val="solid"/>
              <a:miter/>
            </a:ln>
          </p:spPr>
        </p:sp>
        <p:sp>
          <p:nvSpPr>
            <p:cNvPr name="TextBox 18" id="18"/>
            <p:cNvSpPr txBox="true"/>
            <p:nvPr/>
          </p:nvSpPr>
          <p:spPr>
            <a:xfrm>
              <a:off x="0" y="88900"/>
              <a:ext cx="660400" cy="1558626"/>
            </a:xfrm>
            <a:prstGeom prst="rect">
              <a:avLst/>
            </a:prstGeom>
          </p:spPr>
          <p:txBody>
            <a:bodyPr anchor="ctr" rtlCol="false" tIns="50800" lIns="50800" bIns="50800" rIns="50800"/>
            <a:lstStyle/>
            <a:p>
              <a:pPr algn="ctr" marL="0" indent="0" lvl="0">
                <a:lnSpc>
                  <a:spcPts val="2940"/>
                </a:lnSpc>
              </a:pPr>
            </a:p>
          </p:txBody>
        </p:sp>
      </p:grpSp>
      <p:sp>
        <p:nvSpPr>
          <p:cNvPr name="TextBox 19" id="19"/>
          <p:cNvSpPr txBox="true"/>
          <p:nvPr/>
        </p:nvSpPr>
        <p:spPr>
          <a:xfrm rot="0">
            <a:off x="3914566" y="7397707"/>
            <a:ext cx="8749942" cy="717254"/>
          </a:xfrm>
          <a:prstGeom prst="rect">
            <a:avLst/>
          </a:prstGeom>
        </p:spPr>
        <p:txBody>
          <a:bodyPr anchor="t" rtlCol="false" tIns="0" lIns="0" bIns="0" rIns="0">
            <a:spAutoFit/>
          </a:bodyPr>
          <a:lstStyle/>
          <a:p>
            <a:pPr algn="l" marL="0" indent="0" lvl="0">
              <a:lnSpc>
                <a:spcPts val="2824"/>
              </a:lnSpc>
            </a:pPr>
            <a:r>
              <a:rPr lang="en-US" sz="2477">
                <a:solidFill>
                  <a:srgbClr val="422F04"/>
                </a:solidFill>
                <a:latin typeface="Cerebri"/>
                <a:ea typeface="Cerebri"/>
                <a:cs typeface="Cerebri"/>
                <a:sym typeface="Cerebri"/>
              </a:rPr>
              <a:t>"Healing is the art of aligning with the flow of life's energy."</a:t>
            </a:r>
          </a:p>
          <a:p>
            <a:pPr algn="l" marL="0" indent="0" lvl="0">
              <a:lnSpc>
                <a:spcPts val="2824"/>
              </a:lnSpc>
            </a:pPr>
            <a:r>
              <a:rPr lang="en-US" sz="2477">
                <a:solidFill>
                  <a:srgbClr val="422F04"/>
                </a:solidFill>
                <a:latin typeface="Cerebri"/>
                <a:ea typeface="Cerebri"/>
                <a:cs typeface="Cerebri"/>
                <a:sym typeface="Cerebri"/>
              </a:rPr>
              <a:t>– Dr. Anupama Sharma</a:t>
            </a:r>
          </a:p>
        </p:txBody>
      </p:sp>
      <p:grpSp>
        <p:nvGrpSpPr>
          <p:cNvPr name="Group 20" id="20"/>
          <p:cNvGrpSpPr/>
          <p:nvPr/>
        </p:nvGrpSpPr>
        <p:grpSpPr>
          <a:xfrm rot="-5400000">
            <a:off x="2901312" y="8754652"/>
            <a:ext cx="3261418" cy="8421155"/>
            <a:chOff x="0" y="0"/>
            <a:chExt cx="660400" cy="1705188"/>
          </a:xfrm>
        </p:grpSpPr>
        <p:sp>
          <p:nvSpPr>
            <p:cNvPr name="Freeform 21" id="21"/>
            <p:cNvSpPr/>
            <p:nvPr/>
          </p:nvSpPr>
          <p:spPr>
            <a:xfrm flipH="false" flipV="false" rot="0">
              <a:off x="0" y="0"/>
              <a:ext cx="660400" cy="1705188"/>
            </a:xfrm>
            <a:custGeom>
              <a:avLst/>
              <a:gdLst/>
              <a:ahLst/>
              <a:cxnLst/>
              <a:rect r="r" b="b" t="t" l="l"/>
              <a:pathLst>
                <a:path h="1705188"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48324"/>
                  </a:cubicBezTo>
                  <a:lnTo>
                    <a:pt x="660400" y="1705188"/>
                  </a:lnTo>
                  <a:lnTo>
                    <a:pt x="0" y="1705188"/>
                  </a:lnTo>
                  <a:lnTo>
                    <a:pt x="0" y="349331"/>
                  </a:lnTo>
                  <a:cubicBezTo>
                    <a:pt x="1782" y="185660"/>
                    <a:pt x="93019" y="64045"/>
                    <a:pt x="220252" y="19070"/>
                  </a:cubicBezTo>
                  <a:close/>
                </a:path>
              </a:pathLst>
            </a:custGeom>
            <a:ln w="9525" cap="sq">
              <a:solidFill>
                <a:srgbClr val="000000"/>
              </a:solidFill>
              <a:prstDash val="solid"/>
              <a:miter/>
            </a:ln>
          </p:spPr>
        </p:sp>
        <p:sp>
          <p:nvSpPr>
            <p:cNvPr name="TextBox 22" id="22"/>
            <p:cNvSpPr txBox="true"/>
            <p:nvPr/>
          </p:nvSpPr>
          <p:spPr>
            <a:xfrm>
              <a:off x="0" y="88900"/>
              <a:ext cx="660400" cy="1616288"/>
            </a:xfrm>
            <a:prstGeom prst="rect">
              <a:avLst/>
            </a:prstGeom>
          </p:spPr>
          <p:txBody>
            <a:bodyPr anchor="ctr" rtlCol="false" tIns="50800" lIns="50800" bIns="50800" rIns="50800"/>
            <a:lstStyle/>
            <a:p>
              <a:pPr algn="ctr" marL="0" indent="0" lvl="0">
                <a:lnSpc>
                  <a:spcPts val="2940"/>
                </a:lnSpc>
              </a:pPr>
            </a:p>
          </p:txBody>
        </p:sp>
      </p:grpSp>
      <p:sp>
        <p:nvSpPr>
          <p:cNvPr name="TextBox 23" id="23"/>
          <p:cNvSpPr txBox="true"/>
          <p:nvPr/>
        </p:nvSpPr>
        <p:spPr>
          <a:xfrm rot="0">
            <a:off x="629729" y="9465903"/>
            <a:ext cx="5495035" cy="1481681"/>
          </a:xfrm>
          <a:prstGeom prst="rect">
            <a:avLst/>
          </a:prstGeom>
        </p:spPr>
        <p:txBody>
          <a:bodyPr anchor="t" rtlCol="false" tIns="0" lIns="0" bIns="0" rIns="0">
            <a:spAutoFit/>
          </a:bodyPr>
          <a:lstStyle/>
          <a:p>
            <a:pPr algn="l" marL="0" indent="0" lvl="0">
              <a:lnSpc>
                <a:spcPts val="5493"/>
              </a:lnSpc>
            </a:pPr>
            <a:r>
              <a:rPr lang="en-US" sz="5782" spc="213">
                <a:solidFill>
                  <a:srgbClr val="7B6413"/>
                </a:solidFill>
                <a:latin typeface="Boston Angel"/>
                <a:ea typeface="Boston Angel"/>
                <a:cs typeface="Boston Angel"/>
                <a:sym typeface="Boston Angel"/>
              </a:rPr>
              <a:t>Benefits of Tao Quantum Healing</a:t>
            </a:r>
          </a:p>
        </p:txBody>
      </p:sp>
      <p:sp>
        <p:nvSpPr>
          <p:cNvPr name="TextBox 24" id="24"/>
          <p:cNvSpPr txBox="true"/>
          <p:nvPr/>
        </p:nvSpPr>
        <p:spPr>
          <a:xfrm rot="0">
            <a:off x="1562756" y="12182040"/>
            <a:ext cx="3880095" cy="611526"/>
          </a:xfrm>
          <a:prstGeom prst="rect">
            <a:avLst/>
          </a:prstGeom>
        </p:spPr>
        <p:txBody>
          <a:bodyPr anchor="t" rtlCol="false" tIns="0" lIns="0" bIns="0" rIns="0">
            <a:spAutoFit/>
          </a:bodyPr>
          <a:lstStyle/>
          <a:p>
            <a:pPr algn="l" marL="0" indent="0" lvl="0">
              <a:lnSpc>
                <a:spcPts val="1647"/>
              </a:lnSpc>
            </a:pPr>
            <a:r>
              <a:rPr lang="en-US" sz="1445">
                <a:solidFill>
                  <a:srgbClr val="422F04"/>
                </a:solidFill>
                <a:latin typeface="Cerebri"/>
                <a:ea typeface="Cerebri"/>
                <a:cs typeface="Cerebri"/>
                <a:sym typeface="Cerebri"/>
              </a:rPr>
              <a:t>Stress reduction and mental clarity</a:t>
            </a:r>
          </a:p>
          <a:p>
            <a:pPr algn="l" marL="0" indent="0" lvl="0">
              <a:lnSpc>
                <a:spcPts val="1647"/>
              </a:lnSpc>
            </a:pPr>
            <a:r>
              <a:rPr lang="en-US" sz="1445">
                <a:solidFill>
                  <a:srgbClr val="422F04"/>
                </a:solidFill>
                <a:latin typeface="Cerebri"/>
                <a:ea typeface="Cerebri"/>
                <a:cs typeface="Cerebri"/>
                <a:sym typeface="Cerebri"/>
              </a:rPr>
              <a:t>Enhanced emotional resilience and peace</a:t>
            </a:r>
          </a:p>
          <a:p>
            <a:pPr algn="l" marL="0" indent="0" lvl="0">
              <a:lnSpc>
                <a:spcPts val="1647"/>
              </a:lnSpc>
            </a:pPr>
            <a:r>
              <a:rPr lang="en-US" sz="1445">
                <a:solidFill>
                  <a:srgbClr val="422F04"/>
                </a:solidFill>
                <a:latin typeface="Cerebri"/>
                <a:ea typeface="Cerebri"/>
                <a:cs typeface="Cerebri"/>
                <a:sym typeface="Cerebri"/>
              </a:rPr>
              <a:t>Deep inner calm and psychological balance</a:t>
            </a:r>
          </a:p>
        </p:txBody>
      </p:sp>
      <p:sp>
        <p:nvSpPr>
          <p:cNvPr name="TextBox 25" id="25"/>
          <p:cNvSpPr txBox="true"/>
          <p:nvPr/>
        </p:nvSpPr>
        <p:spPr>
          <a:xfrm rot="0">
            <a:off x="1498886" y="13301327"/>
            <a:ext cx="4436566" cy="611526"/>
          </a:xfrm>
          <a:prstGeom prst="rect">
            <a:avLst/>
          </a:prstGeom>
        </p:spPr>
        <p:txBody>
          <a:bodyPr anchor="t" rtlCol="false" tIns="0" lIns="0" bIns="0" rIns="0">
            <a:spAutoFit/>
          </a:bodyPr>
          <a:lstStyle/>
          <a:p>
            <a:pPr algn="l" marL="0" indent="0" lvl="0">
              <a:lnSpc>
                <a:spcPts val="1647"/>
              </a:lnSpc>
            </a:pPr>
            <a:r>
              <a:rPr lang="en-US" sz="1445">
                <a:solidFill>
                  <a:srgbClr val="422F04"/>
                </a:solidFill>
                <a:latin typeface="Cerebri"/>
                <a:ea typeface="Cerebri"/>
                <a:cs typeface="Cerebri"/>
                <a:sym typeface="Cerebri"/>
              </a:rPr>
              <a:t>Improved physical vitality and energy flow</a:t>
            </a:r>
          </a:p>
          <a:p>
            <a:pPr algn="l" marL="0" indent="0" lvl="0">
              <a:lnSpc>
                <a:spcPts val="1647"/>
              </a:lnSpc>
            </a:pPr>
            <a:r>
              <a:rPr lang="en-US" sz="1445">
                <a:solidFill>
                  <a:srgbClr val="422F04"/>
                </a:solidFill>
                <a:latin typeface="Cerebri"/>
                <a:ea typeface="Cerebri"/>
                <a:cs typeface="Cerebri"/>
                <a:sym typeface="Cerebri"/>
              </a:rPr>
              <a:t>Deepened spiritual connection and purpose</a:t>
            </a:r>
          </a:p>
          <a:p>
            <a:pPr algn="l" marL="0" indent="0" lvl="0">
              <a:lnSpc>
                <a:spcPts val="1647"/>
              </a:lnSpc>
            </a:pPr>
            <a:r>
              <a:rPr lang="en-US" sz="1445">
                <a:solidFill>
                  <a:srgbClr val="422F04"/>
                </a:solidFill>
                <a:latin typeface="Cerebri"/>
                <a:ea typeface="Cerebri"/>
                <a:cs typeface="Cerebri"/>
                <a:sym typeface="Cerebri"/>
              </a:rPr>
              <a:t>Alignment with Tao for holistic well-being</a:t>
            </a:r>
          </a:p>
        </p:txBody>
      </p:sp>
      <p:sp>
        <p:nvSpPr>
          <p:cNvPr name="TextBox 26" id="26"/>
          <p:cNvSpPr txBox="true"/>
          <p:nvPr/>
        </p:nvSpPr>
        <p:spPr>
          <a:xfrm rot="0">
            <a:off x="1701633" y="11792856"/>
            <a:ext cx="3136897" cy="239311"/>
          </a:xfrm>
          <a:prstGeom prst="rect">
            <a:avLst/>
          </a:prstGeom>
        </p:spPr>
        <p:txBody>
          <a:bodyPr anchor="t" rtlCol="false" tIns="0" lIns="0" bIns="0" rIns="0">
            <a:spAutoFit/>
          </a:bodyPr>
          <a:lstStyle/>
          <a:p>
            <a:pPr algn="l" marL="0" indent="0" lvl="0">
              <a:lnSpc>
                <a:spcPts val="1898"/>
              </a:lnSpc>
            </a:pPr>
            <a:r>
              <a:rPr lang="en-US" b="true" sz="1665" i="true">
                <a:solidFill>
                  <a:srgbClr val="7B6413"/>
                </a:solidFill>
                <a:latin typeface="Inria Serif Bold Italics"/>
                <a:ea typeface="Inria Serif Bold Italics"/>
                <a:cs typeface="Inria Serif Bold Italics"/>
                <a:sym typeface="Inria Serif Bold Italics"/>
              </a:rPr>
              <a:t>Mind &amp; Emotional Benefits</a:t>
            </a:r>
          </a:p>
        </p:txBody>
      </p:sp>
      <p:sp>
        <p:nvSpPr>
          <p:cNvPr name="TextBox 27" id="27"/>
          <p:cNvSpPr txBox="true"/>
          <p:nvPr/>
        </p:nvSpPr>
        <p:spPr>
          <a:xfrm rot="0">
            <a:off x="1701633" y="13038296"/>
            <a:ext cx="3136897" cy="239311"/>
          </a:xfrm>
          <a:prstGeom prst="rect">
            <a:avLst/>
          </a:prstGeom>
        </p:spPr>
        <p:txBody>
          <a:bodyPr anchor="t" rtlCol="false" tIns="0" lIns="0" bIns="0" rIns="0">
            <a:spAutoFit/>
          </a:bodyPr>
          <a:lstStyle/>
          <a:p>
            <a:pPr algn="l" marL="0" indent="0" lvl="0">
              <a:lnSpc>
                <a:spcPts val="1898"/>
              </a:lnSpc>
            </a:pPr>
            <a:r>
              <a:rPr lang="en-US" b="true" sz="1665" i="true">
                <a:solidFill>
                  <a:srgbClr val="7B6413"/>
                </a:solidFill>
                <a:latin typeface="Inria Serif Bold Italics"/>
                <a:ea typeface="Inria Serif Bold Italics"/>
                <a:cs typeface="Inria Serif Bold Italics"/>
                <a:sym typeface="Inria Serif Bold Italics"/>
              </a:rPr>
              <a:t>Physical &amp; Spiritual Benefits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5C518">
                <a:alpha val="100000"/>
              </a:srgbClr>
            </a:gs>
            <a:gs pos="100000">
              <a:srgbClr val="FFFFFF">
                <a:alpha val="100000"/>
              </a:srgbClr>
            </a:gs>
          </a:gsLst>
          <a:lin ang="5400000"/>
        </a:gradFill>
      </p:bgPr>
    </p:bg>
    <p:spTree>
      <p:nvGrpSpPr>
        <p:cNvPr id="1" name=""/>
        <p:cNvGrpSpPr/>
        <p:nvPr/>
      </p:nvGrpSpPr>
      <p:grpSpPr>
        <a:xfrm>
          <a:off x="0" y="0"/>
          <a:ext cx="0" cy="0"/>
          <a:chOff x="0" y="0"/>
          <a:chExt cx="0" cy="0"/>
        </a:xfrm>
      </p:grpSpPr>
      <p:sp>
        <p:nvSpPr>
          <p:cNvPr name="Freeform 2" id="2"/>
          <p:cNvSpPr/>
          <p:nvPr/>
        </p:nvSpPr>
        <p:spPr>
          <a:xfrm flipH="false" flipV="false" rot="0">
            <a:off x="6708640" y="7038960"/>
            <a:ext cx="4870720" cy="7306081"/>
          </a:xfrm>
          <a:custGeom>
            <a:avLst/>
            <a:gdLst/>
            <a:ahLst/>
            <a:cxnLst/>
            <a:rect r="r" b="b" t="t" l="l"/>
            <a:pathLst>
              <a:path h="7306081" w="4870720">
                <a:moveTo>
                  <a:pt x="0" y="0"/>
                </a:moveTo>
                <a:lnTo>
                  <a:pt x="4870720" y="0"/>
                </a:lnTo>
                <a:lnTo>
                  <a:pt x="4870720" y="7306080"/>
                </a:lnTo>
                <a:lnTo>
                  <a:pt x="0" y="7306080"/>
                </a:lnTo>
                <a:lnTo>
                  <a:pt x="0" y="0"/>
                </a:lnTo>
                <a:close/>
              </a:path>
            </a:pathLst>
          </a:custGeom>
          <a:blipFill>
            <a:blip r:embed="rId2"/>
            <a:stretch>
              <a:fillRect l="-2217" t="-2217" r="-2217" b="-2217"/>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DAHQAmwPPRE</dc:identifier>
  <dcterms:modified xsi:type="dcterms:W3CDTF">2011-08-01T06:04:30Z</dcterms:modified>
  <cp:revision>1</cp:revision>
  <dc:title>Tao Quantum Healing Master Healer</dc:title>
</cp:coreProperties>
</file>